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86" r:id="rId3"/>
    <p:sldId id="270" r:id="rId4"/>
    <p:sldId id="287" r:id="rId5"/>
    <p:sldId id="292" r:id="rId6"/>
    <p:sldId id="293" r:id="rId7"/>
    <p:sldId id="294" r:id="rId8"/>
    <p:sldId id="271" r:id="rId9"/>
    <p:sldId id="272" r:id="rId10"/>
    <p:sldId id="273" r:id="rId11"/>
    <p:sldId id="274" r:id="rId12"/>
    <p:sldId id="275" r:id="rId13"/>
    <p:sldId id="277" r:id="rId14"/>
    <p:sldId id="276" r:id="rId15"/>
    <p:sldId id="288" r:id="rId16"/>
    <p:sldId id="278" r:id="rId17"/>
    <p:sldId id="280" r:id="rId18"/>
    <p:sldId id="279" r:id="rId19"/>
    <p:sldId id="281" r:id="rId20"/>
    <p:sldId id="285" r:id="rId21"/>
    <p:sldId id="289" r:id="rId22"/>
    <p:sldId id="290" r:id="rId23"/>
    <p:sldId id="282" r:id="rId24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28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ajd tytułowy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828800" y="2780929"/>
            <a:ext cx="8255335" cy="1470025"/>
          </a:xfrm>
        </p:spPr>
        <p:txBody>
          <a:bodyPr>
            <a:normAutofit/>
          </a:bodyPr>
          <a:lstStyle>
            <a:lvl1pPr marL="0" algn="ctr" defTabSz="1072866" rtl="0" eaLnBrk="1" fontAlgn="base" latinLnBrk="0" hangingPunct="1">
              <a:spcBef>
                <a:spcPct val="0"/>
              </a:spcBef>
              <a:spcAft>
                <a:spcPct val="0"/>
              </a:spcAft>
              <a:defRPr lang="pl-PL" sz="4400" kern="1200" dirty="0">
                <a:solidFill>
                  <a:prstClr val="white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664738" y="1052736"/>
            <a:ext cx="8534400" cy="1296144"/>
          </a:xfrm>
        </p:spPr>
        <p:txBody>
          <a:bodyPr anchor="b">
            <a:normAutofit/>
          </a:bodyPr>
          <a:lstStyle>
            <a:lvl1pPr marL="0" indent="0" algn="ctr" defTabSz="1072866" rtl="0" eaLnBrk="0" fontAlgn="base" latinLnBrk="0" hangingPunct="0">
              <a:spcBef>
                <a:spcPct val="0"/>
              </a:spcBef>
              <a:spcAft>
                <a:spcPct val="0"/>
              </a:spcAft>
              <a:buNone/>
              <a:defRPr lang="pl-PL" sz="2400" b="1" kern="1200" dirty="0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5364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28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09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45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82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18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55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9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10" name="Symbol zastępczy tekstu 9"/>
          <p:cNvSpPr>
            <a:spLocks noGrp="1"/>
          </p:cNvSpPr>
          <p:nvPr>
            <p:ph type="body" sz="quarter" idx="10"/>
          </p:nvPr>
        </p:nvSpPr>
        <p:spPr>
          <a:xfrm>
            <a:off x="3437243" y="116632"/>
            <a:ext cx="8596647" cy="792162"/>
          </a:xfrm>
        </p:spPr>
        <p:txBody>
          <a:bodyPr>
            <a:noAutofit/>
          </a:bodyPr>
          <a:lstStyle>
            <a:lvl1pPr marL="0" indent="0" algn="r" defTabSz="1072866" rtl="0" eaLnBrk="1" latinLnBrk="0" hangingPunct="1">
              <a:spcBef>
                <a:spcPct val="20000"/>
              </a:spcBef>
              <a:buFont typeface="Arial" pitchFamily="34" charset="0"/>
              <a:buNone/>
              <a:defRPr lang="pl-PL" sz="1800" kern="1200" dirty="0" smtClean="0">
                <a:solidFill>
                  <a:srgbClr val="262D4E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 algn="r" defTabSz="1072866" rtl="0" eaLnBrk="1" latinLnBrk="0" hangingPunct="1">
              <a:spcBef>
                <a:spcPct val="20000"/>
              </a:spcBef>
              <a:buFont typeface="Arial" pitchFamily="34" charset="0"/>
              <a:buNone/>
              <a:defRPr lang="pl-PL" sz="1800" kern="1200" dirty="0" smtClean="0">
                <a:solidFill>
                  <a:srgbClr val="262D4E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0" indent="0" algn="r" defTabSz="1072866" rtl="0" eaLnBrk="1" latinLnBrk="0" hangingPunct="1">
              <a:spcBef>
                <a:spcPct val="20000"/>
              </a:spcBef>
              <a:buFont typeface="Arial" pitchFamily="34" charset="0"/>
              <a:buNone/>
              <a:defRPr lang="pl-PL" sz="1800" kern="1200" dirty="0" smtClean="0">
                <a:solidFill>
                  <a:srgbClr val="262D4E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0" indent="0" algn="r" defTabSz="1072866" rtl="0" eaLnBrk="1" latinLnBrk="0" hangingPunct="1">
              <a:spcBef>
                <a:spcPct val="20000"/>
              </a:spcBef>
              <a:buFont typeface="Arial" pitchFamily="34" charset="0"/>
              <a:buNone/>
              <a:defRPr lang="pl-PL" sz="1800" kern="1200" dirty="0" smtClean="0">
                <a:solidFill>
                  <a:srgbClr val="262D4E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0" indent="0" algn="r" defTabSz="1072866" rtl="0" eaLnBrk="1" latinLnBrk="0" hangingPunct="1">
              <a:spcBef>
                <a:spcPct val="20000"/>
              </a:spcBef>
              <a:buFont typeface="Arial" pitchFamily="34" charset="0"/>
              <a:buNone/>
              <a:defRPr lang="pl-PL" sz="1800" kern="1200" dirty="0" smtClean="0">
                <a:solidFill>
                  <a:srgbClr val="262D4E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391615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09600" y="1484784"/>
            <a:ext cx="10972800" cy="4464496"/>
          </a:xfrm>
        </p:spPr>
        <p:txBody>
          <a:bodyPr>
            <a:normAutofit/>
          </a:bodyPr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600">
                <a:latin typeface="Arial" pitchFamily="34" charset="0"/>
                <a:cs typeface="Arial" pitchFamily="34" charset="0"/>
              </a:defRPr>
            </a:lvl3pPr>
            <a:lvl4pPr>
              <a:defRPr sz="14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994121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pl-PL" sz="3200" b="1" kern="1200" dirty="0" smtClean="0">
                <a:solidFill>
                  <a:srgbClr val="05274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71355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9261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89785" y="1600201"/>
            <a:ext cx="539261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1822040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75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75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93693" y="1535113"/>
            <a:ext cx="538870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93693" y="2174875"/>
            <a:ext cx="538870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421626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09600" y="1484784"/>
            <a:ext cx="10972800" cy="4464496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994121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pl-PL" sz="3200" b="1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10405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994121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pl-PL" sz="3200" b="1" kern="1200" dirty="0" smtClean="0">
                <a:solidFill>
                  <a:srgbClr val="05274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46272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8624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ytuł i zawartoś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09600" y="1052736"/>
            <a:ext cx="10972800" cy="4104456"/>
          </a:xfrm>
        </p:spPr>
        <p:txBody>
          <a:bodyPr>
            <a:noAutofit/>
          </a:bodyPr>
          <a:lstStyle>
            <a:lvl1pPr marL="342900" indent="-342900" algn="ctr" defTabSz="914400" rtl="0" eaLnBrk="0" latinLnBrk="0" hangingPunct="0">
              <a:spcBef>
                <a:spcPct val="20000"/>
              </a:spcBef>
              <a:buFont typeface="Arial" panose="020B0604020202020204" pitchFamily="34" charset="0"/>
              <a:buNone/>
              <a:defRPr lang="pl-PL" sz="4400" kern="1200" dirty="0" smtClean="0">
                <a:solidFill>
                  <a:srgbClr val="18396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-342900" algn="ctr" defTabSz="914400" rtl="0" eaLnBrk="0" latinLnBrk="0" hangingPunct="0">
              <a:spcBef>
                <a:spcPct val="20000"/>
              </a:spcBef>
              <a:buFont typeface="Arial" panose="020B0604020202020204" pitchFamily="34" charset="0"/>
              <a:buNone/>
              <a:defRPr lang="pl-PL" sz="4400" kern="1200" dirty="0" smtClean="0">
                <a:solidFill>
                  <a:srgbClr val="18396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42900" indent="-342900" algn="ctr" defTabSz="914400" rtl="0" eaLnBrk="0" latinLnBrk="0" hangingPunct="0">
              <a:spcBef>
                <a:spcPct val="20000"/>
              </a:spcBef>
              <a:buFont typeface="Arial" panose="020B0604020202020204" pitchFamily="34" charset="0"/>
              <a:buNone/>
              <a:defRPr lang="pl-PL" sz="4400" kern="1200" dirty="0" smtClean="0">
                <a:solidFill>
                  <a:srgbClr val="18396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342900" indent="-342900" algn="ctr" defTabSz="914400" rtl="0" eaLnBrk="0" latinLnBrk="0" hangingPunct="0">
              <a:spcBef>
                <a:spcPct val="20000"/>
              </a:spcBef>
              <a:buFont typeface="Arial" panose="020B0604020202020204" pitchFamily="34" charset="0"/>
              <a:buNone/>
              <a:defRPr lang="pl-PL" sz="4400" kern="1200" dirty="0" smtClean="0">
                <a:solidFill>
                  <a:srgbClr val="18396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342900" indent="-342900" algn="ctr" defTabSz="914400" rtl="0" eaLnBrk="0" latinLnBrk="0" hangingPunct="0">
              <a:spcBef>
                <a:spcPct val="20000"/>
              </a:spcBef>
              <a:buFont typeface="Arial" panose="020B0604020202020204" pitchFamily="34" charset="0"/>
              <a:buNone/>
              <a:defRPr lang="pl-PL" sz="4400" kern="1200" dirty="0" smtClean="0">
                <a:solidFill>
                  <a:srgbClr val="18396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535526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107287" tIns="53643" rIns="107287" bIns="53643" rtlCol="0" anchor="ctr">
            <a:normAutofit/>
          </a:bodyPr>
          <a:lstStyle/>
          <a:p>
            <a:r>
              <a:rPr lang="pl-PL" dirty="0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107287" tIns="53643" rIns="107287" bIns="53643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107287" tIns="53643" rIns="107287" bIns="53643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886BFF21-A8C3-4CB0-9A8D-5DD20A27A89F}" type="datetimeFigureOut">
              <a:rPr lang="pl-PL" smtClean="0"/>
              <a:t>11.10.2016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107287" tIns="53643" rIns="107287" bIns="53643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107287" tIns="53643" rIns="107287" bIns="53643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207D613-E5E7-4E2C-8C84-EA853D0D640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45625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 algn="ctr" defTabSz="1072866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02325" indent="-402325" algn="l" defTabSz="1072866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871703" indent="-335270" algn="l" defTabSz="1072866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341082" indent="-268216" algn="l" defTabSz="10728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877515" indent="-268216" algn="l" defTabSz="1072866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413947" indent="-268216" algn="l" defTabSz="1072866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950380" indent="-268216" algn="l" defTabSz="107286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86813" indent="-268216" algn="l" defTabSz="107286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23246" indent="-268216" algn="l" defTabSz="107286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559678" indent="-268216" algn="l" defTabSz="107286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6433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72866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9298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45731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82164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18597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55029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91462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ithub.com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Wprowadzenie do </a:t>
            </a:r>
            <a:br>
              <a:rPr lang="pl-PL" dirty="0"/>
            </a:br>
            <a:r>
              <a:rPr lang="pl-PL" dirty="0" err="1"/>
              <a:t>GitHub’a</a:t>
            </a:r>
            <a:r>
              <a:rPr lang="pl-PL" dirty="0"/>
              <a:t> i </a:t>
            </a:r>
            <a:r>
              <a:rPr lang="pl-PL" dirty="0" err="1"/>
              <a:t>Python’a</a:t>
            </a:r>
            <a:endParaRPr lang="pl-PL" dirty="0"/>
          </a:p>
        </p:txBody>
      </p:sp>
      <p:sp>
        <p:nvSpPr>
          <p:cNvPr id="5" name="Podtytuł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Podstawy programowania biznesowego</a:t>
            </a: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dr Marcin Skurczyński</a:t>
            </a:r>
          </a:p>
        </p:txBody>
      </p:sp>
    </p:spTree>
    <p:extLst>
      <p:ext uri="{BB962C8B-B14F-4D97-AF65-F5344CB8AC3E}">
        <p14:creationId xmlns:p14="http://schemas.microsoft.com/office/powerpoint/2010/main" val="1206210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Scentralizowana kontrola wersji (2)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070" y="1014964"/>
            <a:ext cx="7809471" cy="499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89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Dystrybuowana kontrola wersji (1)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595" y="1013906"/>
            <a:ext cx="7831886" cy="499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03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Dystrybuowana kontrola wersji (2)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308" y="1024223"/>
            <a:ext cx="7776519" cy="496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66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Jak działa GitHub?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75" y="1000255"/>
            <a:ext cx="786765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19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618226" y="1493410"/>
            <a:ext cx="10972800" cy="4464496"/>
          </a:xfrm>
        </p:spPr>
        <p:txBody>
          <a:bodyPr/>
          <a:lstStyle/>
          <a:p>
            <a:r>
              <a:rPr lang="pl-PL" dirty="0" err="1"/>
              <a:t>Visit</a:t>
            </a:r>
            <a:r>
              <a:rPr lang="pl-PL" dirty="0"/>
              <a:t> </a:t>
            </a:r>
            <a:r>
              <a:rPr lang="pl-PL" dirty="0">
                <a:hlinkClick r:id="rId2"/>
              </a:rPr>
              <a:t>www.github.com</a:t>
            </a:r>
            <a:endParaRPr lang="pl-PL" dirty="0"/>
          </a:p>
          <a:p>
            <a:r>
              <a:rPr lang="pl-PL" dirty="0"/>
              <a:t>Set-</a:t>
            </a:r>
            <a:r>
              <a:rPr lang="pl-PL" dirty="0" err="1"/>
              <a:t>up</a:t>
            </a:r>
            <a:r>
              <a:rPr lang="pl-PL" dirty="0"/>
              <a:t> </a:t>
            </a:r>
            <a:r>
              <a:rPr lang="pl-PL" dirty="0" err="1"/>
              <a:t>an</a:t>
            </a:r>
            <a:r>
              <a:rPr lang="pl-PL" dirty="0"/>
              <a:t> </a:t>
            </a:r>
            <a:r>
              <a:rPr lang="pl-PL" dirty="0" err="1"/>
              <a:t>account</a:t>
            </a:r>
            <a:endParaRPr lang="pl-PL" dirty="0"/>
          </a:p>
          <a:p>
            <a:r>
              <a:rPr lang="pl-PL" dirty="0"/>
              <a:t>Clone IPB-PL </a:t>
            </a:r>
            <a:r>
              <a:rPr lang="pl-PL" dirty="0" err="1"/>
              <a:t>repository</a:t>
            </a:r>
            <a:r>
              <a:rPr lang="pl-PL" dirty="0"/>
              <a:t> from the </a:t>
            </a:r>
            <a:r>
              <a:rPr lang="pl-PL" dirty="0" err="1"/>
              <a:t>user</a:t>
            </a:r>
            <a:r>
              <a:rPr lang="pl-PL" dirty="0"/>
              <a:t>: </a:t>
            </a:r>
            <a:r>
              <a:rPr lang="pl-PL" dirty="0" err="1"/>
              <a:t>marcin-skurczynski</a:t>
            </a:r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Task</a:t>
            </a:r>
            <a:r>
              <a:rPr lang="pl-PL" dirty="0"/>
              <a:t> 0: Set-</a:t>
            </a:r>
            <a:r>
              <a:rPr lang="pl-PL" dirty="0" err="1"/>
              <a:t>up</a:t>
            </a:r>
            <a:r>
              <a:rPr lang="pl-PL" dirty="0"/>
              <a:t>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GitHub</a:t>
            </a:r>
            <a:r>
              <a:rPr lang="pl-PL" dirty="0"/>
              <a:t> </a:t>
            </a:r>
            <a:r>
              <a:rPr lang="pl-PL" dirty="0" err="1"/>
              <a:t>account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08749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752" y="372035"/>
            <a:ext cx="954405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98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/>
              <a:t>Ogólnego przeznaczenia, język programowania wysokiego poziomu</a:t>
            </a:r>
          </a:p>
          <a:p>
            <a:pPr>
              <a:lnSpc>
                <a:spcPct val="150000"/>
              </a:lnSpc>
            </a:pPr>
            <a:r>
              <a:rPr lang="pl-PL" dirty="0"/>
              <a:t>Opracowany pod koniec lat </a:t>
            </a:r>
            <a:r>
              <a:rPr lang="en-US" dirty="0"/>
              <a:t>1980</a:t>
            </a:r>
            <a:r>
              <a:rPr lang="pl-PL" dirty="0"/>
              <a:t>.</a:t>
            </a:r>
          </a:p>
          <a:p>
            <a:pPr>
              <a:lnSpc>
                <a:spcPct val="150000"/>
              </a:lnSpc>
            </a:pPr>
            <a:r>
              <a:rPr lang="pl-PL" dirty="0"/>
              <a:t>Język skryptowy</a:t>
            </a:r>
          </a:p>
          <a:p>
            <a:pPr>
              <a:lnSpc>
                <a:spcPct val="150000"/>
              </a:lnSpc>
            </a:pPr>
            <a:r>
              <a:rPr lang="pl-PL" dirty="0"/>
              <a:t>Wiele bibliotek, </a:t>
            </a:r>
            <a:r>
              <a:rPr lang="pl-PL" dirty="0" err="1"/>
              <a:t>framework’ów</a:t>
            </a:r>
            <a:r>
              <a:rPr lang="pl-PL" dirty="0"/>
              <a:t> i dodatkowych zasobów</a:t>
            </a:r>
          </a:p>
          <a:p>
            <a:pPr>
              <a:lnSpc>
                <a:spcPct val="150000"/>
              </a:lnSpc>
            </a:pPr>
            <a:r>
              <a:rPr lang="pl-PL" dirty="0"/>
              <a:t>Koniecznie zobacz więcej na: python.org</a:t>
            </a:r>
          </a:p>
          <a:p>
            <a:pPr>
              <a:lnSpc>
                <a:spcPct val="150000"/>
              </a:lnSpc>
            </a:pPr>
            <a:r>
              <a:rPr lang="pl-PL" dirty="0"/>
              <a:t>Skąd się wzięła nazwa?</a:t>
            </a:r>
          </a:p>
          <a:p>
            <a:pPr>
              <a:lnSpc>
                <a:spcPct val="150000"/>
              </a:lnSpc>
            </a:pPr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Język programowania </a:t>
            </a:r>
            <a:r>
              <a:rPr lang="pl-PL" dirty="0" err="1"/>
              <a:t>Python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20050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onty Python's Flying Circus Opening Credits Series 1-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5191" y="134754"/>
            <a:ext cx="7719461" cy="578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1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Beautiful is better than ugly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Explicit is better than implicit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Simple is better than complex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Complex is better than complicated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Readability counts</a:t>
            </a:r>
            <a:endParaRPr lang="pl-PL" sz="3600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Filozofia </a:t>
            </a:r>
            <a:r>
              <a:rPr lang="pl-PL" dirty="0" err="1"/>
              <a:t>Python’a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724877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Obecna wersja: 3.5.2</a:t>
            </a:r>
          </a:p>
          <a:p>
            <a:r>
              <a:rPr lang="pl-PL" dirty="0"/>
              <a:t>Najczęściej spotykana: 2.7</a:t>
            </a:r>
          </a:p>
          <a:p>
            <a:r>
              <a:rPr lang="pl-PL" dirty="0"/>
              <a:t>Konsola do programowania on-line: repl.it (i inne…)</a:t>
            </a:r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environment: IDLE</a:t>
            </a:r>
          </a:p>
        </p:txBody>
      </p:sp>
    </p:spTree>
    <p:extLst>
      <p:ext uri="{BB962C8B-B14F-4D97-AF65-F5344CB8AC3E}">
        <p14:creationId xmlns:p14="http://schemas.microsoft.com/office/powerpoint/2010/main" val="42262093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Jak pracować nad tym samym projektem w dużej grupie?</a:t>
            </a:r>
            <a:endParaRPr lang="en-GB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113" y="1338963"/>
            <a:ext cx="7944928" cy="4466615"/>
          </a:xfrm>
          <a:prstGeom prst="rect">
            <a:avLst/>
          </a:prstGeom>
        </p:spPr>
      </p:pic>
      <p:pic>
        <p:nvPicPr>
          <p:cNvPr id="1026" name="Picture 2" descr="http://www.avtechpd.com/wp-content/uploads/2013/08/Google-Doc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13" y="1884683"/>
            <a:ext cx="3695700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1018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399" y="113285"/>
            <a:ext cx="8909727" cy="559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61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25710"/>
            <a:ext cx="11715750" cy="560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41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190499"/>
            <a:ext cx="11480948" cy="572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3240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pl-P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ate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f_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pl-PL" dirty="0" err="1">
                <a:latin typeface="Courier New" panose="02070309020205020404" pitchFamily="49" charset="0"/>
                <a:cs typeface="Courier New" panose="02070309020205020404" pitchFamily="49" charset="0"/>
              </a:rPr>
              <a:t>irth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('Please enter your date of birth: ')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last_name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('Please enter your last name: ')</a:t>
            </a:r>
          </a:p>
          <a:p>
            <a:pPr marL="0" indent="0">
              <a:buNone/>
            </a:pPr>
            <a:endParaRPr lang="pl-P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last_name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pl-PL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ate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o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f_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pl-PL" dirty="0" err="1">
                <a:latin typeface="Courier New" panose="02070309020205020404" pitchFamily="49" charset="0"/>
                <a:cs typeface="Courier New" panose="02070309020205020404" pitchFamily="49" charset="0"/>
              </a:rPr>
              <a:t>irth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: </a:t>
            </a:r>
            <a:r>
              <a:rPr lang="pl-PL" dirty="0" err="1"/>
              <a:t>example</a:t>
            </a:r>
            <a:r>
              <a:rPr lang="pl-PL" dirty="0"/>
              <a:t> </a:t>
            </a:r>
            <a:r>
              <a:rPr lang="pl-PL" dirty="0" err="1"/>
              <a:t>code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26565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Częste zmiany kodu</a:t>
            </a:r>
          </a:p>
          <a:p>
            <a:r>
              <a:rPr lang="pl-PL" dirty="0"/>
              <a:t>Konieczność anulowania zmian</a:t>
            </a:r>
          </a:p>
          <a:p>
            <a:r>
              <a:rPr lang="pl-PL" dirty="0"/>
              <a:t>Współpraca w zespole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pl-PL" dirty="0">
                <a:sym typeface="Wingdings" panose="05000000000000000000" pitchFamily="2" charset="2"/>
              </a:rPr>
              <a:t>Systemy kontroli wersji</a:t>
            </a:r>
            <a:br>
              <a:rPr lang="pl-PL" dirty="0">
                <a:sym typeface="Wingdings" panose="05000000000000000000" pitchFamily="2" charset="2"/>
              </a:rPr>
            </a:br>
            <a:r>
              <a:rPr lang="pl-PL" sz="2000" i="1" dirty="0">
                <a:sym typeface="Wingdings" panose="05000000000000000000" pitchFamily="2" charset="2"/>
              </a:rPr>
              <a:t>(Version Control Systems)</a:t>
            </a:r>
            <a:r>
              <a:rPr lang="pl-PL" dirty="0">
                <a:sym typeface="Wingdings" panose="05000000000000000000" pitchFamily="2" charset="2"/>
              </a:rPr>
              <a:t>:</a:t>
            </a:r>
          </a:p>
          <a:p>
            <a:pPr lvl="1">
              <a:buFontTx/>
              <a:buChar char="-"/>
            </a:pPr>
            <a:r>
              <a:rPr lang="pl-PL" dirty="0"/>
              <a:t>Typu klient-serwer:</a:t>
            </a:r>
          </a:p>
          <a:p>
            <a:pPr lvl="2">
              <a:buFontTx/>
              <a:buChar char="-"/>
            </a:pPr>
            <a:r>
              <a:rPr lang="pl-PL" dirty="0" err="1"/>
              <a:t>Subversion</a:t>
            </a:r>
            <a:r>
              <a:rPr lang="pl-PL" dirty="0"/>
              <a:t> (SVN)</a:t>
            </a:r>
          </a:p>
          <a:p>
            <a:pPr lvl="2">
              <a:buFontTx/>
              <a:buChar char="-"/>
            </a:pPr>
            <a:r>
              <a:rPr lang="pl-PL" dirty="0"/>
              <a:t>IBM </a:t>
            </a:r>
            <a:r>
              <a:rPr lang="pl-PL" dirty="0" err="1"/>
              <a:t>Rational</a:t>
            </a:r>
            <a:r>
              <a:rPr lang="pl-PL" dirty="0"/>
              <a:t> </a:t>
            </a:r>
            <a:r>
              <a:rPr lang="pl-PL" dirty="0" err="1"/>
              <a:t>ClearCase</a:t>
            </a:r>
            <a:endParaRPr lang="pl-PL" dirty="0"/>
          </a:p>
          <a:p>
            <a:pPr lvl="1">
              <a:buFontTx/>
              <a:buChar char="-"/>
            </a:pPr>
            <a:r>
              <a:rPr lang="pl-PL" dirty="0"/>
              <a:t>Typu rozproszonego:</a:t>
            </a:r>
          </a:p>
          <a:p>
            <a:pPr lvl="2">
              <a:buFontTx/>
              <a:buChar char="-"/>
            </a:pPr>
            <a:r>
              <a:rPr lang="pl-PL" dirty="0"/>
              <a:t>Git</a:t>
            </a:r>
          </a:p>
          <a:p>
            <a:pPr lvl="2">
              <a:buFontTx/>
              <a:buChar char="-"/>
            </a:pPr>
            <a:r>
              <a:rPr lang="pl-PL" dirty="0" err="1"/>
              <a:t>Mercurial</a:t>
            </a:r>
            <a:endParaRPr lang="pl-PL" dirty="0"/>
          </a:p>
          <a:p>
            <a:pPr lvl="2">
              <a:buFontTx/>
              <a:buChar char="-"/>
            </a:pPr>
            <a:r>
              <a:rPr lang="pl-PL" dirty="0" err="1"/>
              <a:t>Code</a:t>
            </a:r>
            <a:r>
              <a:rPr lang="pl-PL" dirty="0"/>
              <a:t> Co-</a:t>
            </a:r>
            <a:r>
              <a:rPr lang="pl-PL" dirty="0" err="1"/>
              <a:t>op</a:t>
            </a:r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Kontrola wersji dokumentów</a:t>
            </a:r>
          </a:p>
        </p:txBody>
      </p:sp>
      <p:pic>
        <p:nvPicPr>
          <p:cNvPr id="2050" name="Picture 2" descr="http://www.comindwork.com/images/weekly/version-control-for-excel-fil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726" y="1619999"/>
            <a:ext cx="4375328" cy="419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678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Kontrola wersji - rozwiązania?</a:t>
            </a:r>
            <a:endParaRPr lang="en-GB" dirty="0"/>
          </a:p>
        </p:txBody>
      </p:sp>
      <p:pic>
        <p:nvPicPr>
          <p:cNvPr id="3076" name="Picture 4" descr="https://blog.rosehosting.com/blog/wp-content/uploads/2014/11/svn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44" y="1735107"/>
            <a:ext cx="1904927" cy="167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static.commentcamarche.net/www.commentcamarche.net/faq/images/34060267-f5Ajf670YpHlssEF-s-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656" y="1748265"/>
            <a:ext cx="2216630" cy="166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webmonkey.com/wp-content/uploads/2010/03/mercuria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140" y="3945542"/>
            <a:ext cx="1487662" cy="178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molecularecologist.com/wp-content/uploads/2013/11/github-log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01" y="3920803"/>
            <a:ext cx="2752012" cy="183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upload.wikimedia.org/wikipedia/en/0/03/Huddle_log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879" y="1981893"/>
            <a:ext cx="2458723" cy="108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static1.squarespace.com/static/4f5694c424aca8d4f8e69194/t/52989bf6e4b0009d44d0a9cd/1385733246946/Dropbox-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9817" y="1735107"/>
            <a:ext cx="1289585" cy="158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.tqn.com/y/google/1/S/v/D/-/-/google_docs_logo_and_icon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605" y="3898132"/>
            <a:ext cx="2649270" cy="176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myapple.pl/uploads/image/file/7/d/f/big_151e051f-6649-47fa-ad88-ab3897ccf7df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692" y="4148293"/>
            <a:ext cx="2341837" cy="126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646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OneDrive</a:t>
            </a:r>
            <a:endParaRPr lang="en-GB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964" y="1268761"/>
            <a:ext cx="8750900" cy="444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01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Dropbox</a:t>
            </a:r>
            <a:endParaRPr lang="en-GB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1357312"/>
            <a:ext cx="1022985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49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GitHub</a:t>
            </a:r>
            <a:endParaRPr lang="en-GB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1857375"/>
            <a:ext cx="959167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08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Lokalna kontrola wersji</a:t>
            </a: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1153297"/>
            <a:ext cx="7886700" cy="48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94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/>
              <a:t>Scentralizowana kontrola wersji (1)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054" y="1060747"/>
            <a:ext cx="7637892" cy="490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98787"/>
      </p:ext>
    </p:extLst>
  </p:cSld>
  <p:clrMapOvr>
    <a:masterClrMapping/>
  </p:clrMapOvr>
</p:sld>
</file>

<file path=ppt/theme/theme1.xml><?xml version="1.0" encoding="utf-8"?>
<a:theme xmlns:a="http://schemas.openxmlformats.org/drawingml/2006/main" name="szablonWEUG_jasny_eng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szablonWEUG_jasny_eng_bez_zdjec</Template>
  <TotalTime>669</TotalTime>
  <Words>219</Words>
  <Application>Microsoft Office PowerPoint</Application>
  <PresentationFormat>Panoramiczny</PresentationFormat>
  <Paragraphs>53</Paragraphs>
  <Slides>23</Slides>
  <Notes>0</Notes>
  <HiddenSlides>0</HiddenSlides>
  <MMClips>1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23</vt:i4>
      </vt:variant>
    </vt:vector>
  </HeadingPairs>
  <TitlesOfParts>
    <vt:vector size="27" baseType="lpstr">
      <vt:lpstr>Arial</vt:lpstr>
      <vt:lpstr>Courier New</vt:lpstr>
      <vt:lpstr>Wingdings</vt:lpstr>
      <vt:lpstr>szablonWEUG_jasny_eng</vt:lpstr>
      <vt:lpstr>Wprowadzenie do  GitHub’a i Python’a</vt:lpstr>
      <vt:lpstr>Jak pracować nad tym samym projektem w dużej grupie?</vt:lpstr>
      <vt:lpstr>Kontrola wersji dokumentów</vt:lpstr>
      <vt:lpstr>Kontrola wersji - rozwiązania?</vt:lpstr>
      <vt:lpstr>OneDrive</vt:lpstr>
      <vt:lpstr>Dropbox</vt:lpstr>
      <vt:lpstr>GitHub</vt:lpstr>
      <vt:lpstr>Lokalna kontrola wersji</vt:lpstr>
      <vt:lpstr>Scentralizowana kontrola wersji (1)</vt:lpstr>
      <vt:lpstr>Scentralizowana kontrola wersji (2)</vt:lpstr>
      <vt:lpstr>Dystrybuowana kontrola wersji (1)</vt:lpstr>
      <vt:lpstr>Dystrybuowana kontrola wersji (2)</vt:lpstr>
      <vt:lpstr>Jak działa GitHub?</vt:lpstr>
      <vt:lpstr>Task 0: Set-up your GitHub account</vt:lpstr>
      <vt:lpstr>Prezentacja programu PowerPoint</vt:lpstr>
      <vt:lpstr>Język programowania Python</vt:lpstr>
      <vt:lpstr>Prezentacja programu PowerPoint</vt:lpstr>
      <vt:lpstr>Filozofia Python’a</vt:lpstr>
      <vt:lpstr>Python environment: IDLE</vt:lpstr>
      <vt:lpstr>Prezentacja programu PowerPoint</vt:lpstr>
      <vt:lpstr>Prezentacja programu PowerPoint</vt:lpstr>
      <vt:lpstr>Prezentacja programu PowerPoint</vt:lpstr>
      <vt:lpstr>Python: example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Solvable problems in</dc:title>
  <dc:creator>Marcin Skurczynski</dc:creator>
  <cp:lastModifiedBy>Marcin Skurczynski</cp:lastModifiedBy>
  <cp:revision>43</cp:revision>
  <dcterms:created xsi:type="dcterms:W3CDTF">2015-03-04T14:05:36Z</dcterms:created>
  <dcterms:modified xsi:type="dcterms:W3CDTF">2016-10-11T15:59:42Z</dcterms:modified>
</cp:coreProperties>
</file>